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notesMasterIdLst>
    <p:notesMasterId r:id="rId28"/>
  </p:notesMasterIdLst>
  <p:handoutMasterIdLst>
    <p:handoutMasterId r:id="rId29"/>
  </p:handoutMasterIdLst>
  <p:sldIdLst>
    <p:sldId id="256" r:id="rId2"/>
    <p:sldId id="260" r:id="rId3"/>
    <p:sldId id="257" r:id="rId4"/>
    <p:sldId id="261" r:id="rId5"/>
    <p:sldId id="263" r:id="rId6"/>
    <p:sldId id="274" r:id="rId7"/>
    <p:sldId id="264" r:id="rId8"/>
    <p:sldId id="266" r:id="rId9"/>
    <p:sldId id="267" r:id="rId10"/>
    <p:sldId id="268" r:id="rId11"/>
    <p:sldId id="279" r:id="rId12"/>
    <p:sldId id="278" r:id="rId13"/>
    <p:sldId id="283" r:id="rId14"/>
    <p:sldId id="285" r:id="rId15"/>
    <p:sldId id="269" r:id="rId16"/>
    <p:sldId id="276" r:id="rId17"/>
    <p:sldId id="284" r:id="rId18"/>
    <p:sldId id="270" r:id="rId19"/>
    <p:sldId id="271" r:id="rId20"/>
    <p:sldId id="277" r:id="rId21"/>
    <p:sldId id="272" r:id="rId22"/>
    <p:sldId id="273" r:id="rId23"/>
    <p:sldId id="282" r:id="rId24"/>
    <p:sldId id="280" r:id="rId25"/>
    <p:sldId id="281" r:id="rId26"/>
    <p:sldId id="265" r:id="rId27"/>
  </p:sldIdLst>
  <p:sldSz cx="12192000" cy="6858000"/>
  <p:notesSz cx="6881813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966" autoAdjust="0"/>
    <p:restoredTop sz="66792" autoAdjust="0"/>
  </p:normalViewPr>
  <p:slideViewPr>
    <p:cSldViewPr snapToGrid="0">
      <p:cViewPr varScale="1">
        <p:scale>
          <a:sx n="58" d="100"/>
          <a:sy n="58" d="100"/>
        </p:scale>
        <p:origin x="-1392" y="-67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6434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8102" y="0"/>
            <a:ext cx="2982119" cy="466434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8E47964A-6016-4A04-B26D-76BFEB474EE4}" type="datetimeFigureOut">
              <a:rPr lang="en-US" smtClean="0"/>
              <a:t>8/18/2014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82119" cy="466433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8102" y="8829967"/>
            <a:ext cx="2982119" cy="466433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588D4052-E6D0-4392-8DD9-A59FFA4CD0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75412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6434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466434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8CB85D78-E36A-4B8B-9CCB-3839E86A7EAE}" type="datetimeFigureOut">
              <a:rPr lang="en-US" smtClean="0"/>
              <a:t>8/18/2014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540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473892"/>
            <a:ext cx="5505450" cy="3660458"/>
          </a:xfrm>
          <a:prstGeom prst="rect">
            <a:avLst/>
          </a:prstGeom>
        </p:spPr>
        <p:txBody>
          <a:bodyPr vert="horz" lIns="92446" tIns="46223" rIns="92446" bIns="46223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82119" cy="466433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102" y="8829967"/>
            <a:ext cx="2982119" cy="466433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9729C620-3776-489F-9663-3BC4FB8EC5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68773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You</a:t>
            </a:r>
            <a:r>
              <a:rPr lang="en-US" baseline="0" dirty="0" smtClean="0"/>
              <a:t> are presumed to know the rules and required to follow ethics </a:t>
            </a:r>
            <a:r>
              <a:rPr lang="en-US" baseline="0" dirty="0" err="1" smtClean="0"/>
              <a:t>regs</a:t>
            </a:r>
            <a:r>
              <a:rPr lang="en-US" baseline="0" dirty="0" smtClean="0"/>
              <a:t>.  Good intentions don’t matter.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29C620-3776-489F-9663-3BC4FB8EC5C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14892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Scienc</a:t>
            </a:r>
            <a:r>
              <a:rPr lang="en-US" baseline="0" dirty="0" smtClean="0"/>
              <a:t>e Ethics Branch has a new website located at </a:t>
            </a:r>
            <a:r>
              <a:rPr lang="en-US" dirty="0" smtClean="0">
                <a:solidFill>
                  <a:srgbClr val="00B050"/>
                </a:solidFill>
              </a:rPr>
              <a:t>http://ethics.usda.gov/science/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29C620-3776-489F-9663-3BC4FB8EC5C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2579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Hatch Act is governed by the U.S. Office of Special Counsel.  Their website is:  https://www.osc.gov/Pages/HatchAct.aspx</a:t>
            </a:r>
          </a:p>
          <a:p>
            <a:endParaRPr lang="en-US" dirty="0" smtClean="0"/>
          </a:p>
          <a:p>
            <a:r>
              <a:rPr lang="en-US" dirty="0" smtClean="0"/>
              <a:t>OSC developed an FAQ section on their website which also references the use of Social Media:  https://www.osc.gov/pages/hatchact-affectsme.aspx#tab4</a:t>
            </a:r>
          </a:p>
          <a:p>
            <a:endParaRPr lang="en-US" dirty="0" smtClean="0"/>
          </a:p>
          <a:p>
            <a:r>
              <a:rPr lang="en-US" dirty="0" smtClean="0"/>
              <a:t>Violations of the Hatch Act can involve</a:t>
            </a:r>
            <a:r>
              <a:rPr lang="en-US" baseline="0" dirty="0" smtClean="0"/>
              <a:t> removal from Federal service.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29C620-3776-489F-9663-3BC4FB8EC5CD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553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Stress that Hatch Act violations are very serious and could mean removal</a:t>
            </a:r>
            <a:r>
              <a:rPr lang="en-US" baseline="0" dirty="0" smtClean="0"/>
              <a:t> from Federal service.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29C620-3776-489F-9663-3BC4FB8EC5CD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56463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AD-1101 form was recently revised.  The new form can be found at http://ethics.usda.gov/science/forms/index.htm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29C620-3776-489F-9663-3BC4FB8EC5CD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105297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Science Ethics Branch has a new website located at:  http://ethics.usda.gov/science/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29C620-3776-489F-9663-3BC4FB8EC5CD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995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rgbClr val="3030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200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1872" y="4800600"/>
            <a:ext cx="9418320" cy="1691640"/>
          </a:xfrm>
        </p:spPr>
        <p:txBody>
          <a:bodyPr>
            <a:normAutofit/>
          </a:bodyPr>
          <a:lstStyle>
            <a:lvl1pPr marL="0" indent="0" algn="l">
              <a:buNone/>
              <a:defRPr sz="2800" baseline="0">
                <a:solidFill>
                  <a:schemeClr val="tx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dirty="0" smtClean="0"/>
              <a:t>Click to edit Master subtitle style</a:t>
            </a:r>
          </a:p>
          <a:p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fld id="{ACF1A1B0-862D-4909-A7DB-D8ADA062DFCA}" type="datetimeFigureOut">
              <a:rPr lang="en-US" dirty="0"/>
              <a:t>8/18/2014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vert="horz" lIns="45720" tIns="45720" rIns="45720" bIns="45720" rtlCol="0" anchor="ctr">
            <a:normAutofit/>
          </a:bodyPr>
          <a:lstStyle>
            <a:lvl1pPr>
              <a:defRPr lang="en-US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rgbClr val="3030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26881-8A08-449C-8D73-E5F201F814C1}" type="datetimeFigureOut">
              <a:rPr lang="en-US" dirty="0"/>
              <a:t>8/18/2014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56144-9CB7-4E3A-B87E-A382F9BE05EF}" type="datetimeFigureOut">
              <a:rPr lang="en-US" dirty="0"/>
              <a:t>8/18/2014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48700" y="381000"/>
            <a:ext cx="2476500" cy="58975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7734300" cy="58975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3D55F-46AB-4791-9172-4FA8DD3A6A9C}" type="datetimeFigureOut">
              <a:rPr lang="en-US" dirty="0"/>
              <a:t>8/18/2014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rgbClr val="3030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828800"/>
            <a:ext cx="859536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797542" y="998537"/>
            <a:ext cx="190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fld id="{89C235CF-BDA2-4E7E-8BBD-350479985E74}" type="datetimeFigureOut">
              <a:rPr lang="en-US" dirty="0"/>
              <a:pPr/>
              <a:t>8/18/2014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9959341" y="4046537"/>
            <a:ext cx="358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rgbClr val="969696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92840" y="6172200"/>
            <a:ext cx="914400" cy="593725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algn="ctr">
              <a:defRPr sz="3600">
                <a:solidFill>
                  <a:srgbClr val="777777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50" r:id="rId3"/>
    <p:sldLayoutId id="2147483851" r:id="rId4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spc="-50" baseline="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2800" kern="1200" spc="10" baseline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2400" kern="1200">
          <a:solidFill>
            <a:schemeClr val="tx1">
              <a:lumMod val="85000"/>
              <a:lumOff val="1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85000"/>
              <a:lumOff val="1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85000"/>
              <a:lumOff val="1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85000"/>
              <a:lumOff val="1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cienceboard.net/pages/donations/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ethics.usda.gov/science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1872" y="758952"/>
            <a:ext cx="9418320" cy="3034572"/>
          </a:xfrm>
        </p:spPr>
        <p:txBody>
          <a:bodyPr/>
          <a:lstStyle/>
          <a:p>
            <a:r>
              <a:rPr lang="en-US" dirty="0" smtClean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Ethics &amp; You</a:t>
            </a:r>
            <a:endParaRPr lang="en-US" dirty="0">
              <a:solidFill>
                <a:schemeClr val="tx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1872" y="4281616"/>
            <a:ext cx="9418320" cy="169164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JL Willett &amp; Kathy S. Jones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Associate Director, MWA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Designated Area Ethics Advisor (DAEA)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July 29, 2014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1390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C000"/>
                </a:solidFill>
              </a:rPr>
              <a:t>Hatch Act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Prohibited activities (not exhaustive)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May not </a:t>
            </a:r>
            <a:r>
              <a:rPr lang="en-US" dirty="0" smtClean="0"/>
              <a:t>be candidates for partisan office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May not </a:t>
            </a:r>
            <a:r>
              <a:rPr lang="en-US" dirty="0" smtClean="0"/>
              <a:t>engage in political activity while on official duty, in a Federal building, or using a GOV</a:t>
            </a:r>
          </a:p>
          <a:p>
            <a:pPr lvl="2"/>
            <a:r>
              <a:rPr lang="en-US" dirty="0" smtClean="0"/>
              <a:t>Distribute or display campaign material</a:t>
            </a:r>
          </a:p>
          <a:p>
            <a:pPr lvl="2"/>
            <a:r>
              <a:rPr lang="en-US" dirty="0" smtClean="0"/>
              <a:t>Wear or display partisan buttons, </a:t>
            </a:r>
            <a:r>
              <a:rPr lang="en-US" dirty="0" err="1" smtClean="0"/>
              <a:t>etc</a:t>
            </a:r>
            <a:endParaRPr lang="en-US" dirty="0" smtClean="0"/>
          </a:p>
          <a:p>
            <a:pPr lvl="2"/>
            <a:r>
              <a:rPr lang="en-US" dirty="0" smtClean="0">
                <a:solidFill>
                  <a:srgbClr val="FF0000"/>
                </a:solidFill>
              </a:rPr>
              <a:t>Use gov’t email </a:t>
            </a:r>
            <a:r>
              <a:rPr lang="en-US" dirty="0" smtClean="0"/>
              <a:t>or other resources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May not </a:t>
            </a:r>
            <a:r>
              <a:rPr lang="en-US" dirty="0" smtClean="0"/>
              <a:t>solicit, accept or receive contributions for partisan candidate or party</a:t>
            </a:r>
          </a:p>
          <a:p>
            <a:pPr lvl="1"/>
            <a:endParaRPr lang="en-US" dirty="0"/>
          </a:p>
          <a:p>
            <a:r>
              <a:rPr lang="en-US" dirty="0" smtClean="0"/>
              <a:t>If in doubt –</a:t>
            </a:r>
            <a:r>
              <a:rPr lang="en-US" dirty="0" smtClean="0">
                <a:solidFill>
                  <a:srgbClr val="00B050"/>
                </a:solidFill>
              </a:rPr>
              <a:t>ASK!</a:t>
            </a:r>
            <a:endParaRPr lang="en-US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27966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C000"/>
                </a:solidFill>
              </a:rPr>
              <a:t>Lobbying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DON’T</a:t>
            </a:r>
          </a:p>
          <a:p>
            <a:r>
              <a:rPr lang="en-US" dirty="0" smtClean="0"/>
              <a:t>We can provide factual information and data to requests</a:t>
            </a:r>
          </a:p>
          <a:p>
            <a:r>
              <a:rPr lang="en-US" dirty="0" smtClean="0"/>
              <a:t>We cannot advocate</a:t>
            </a:r>
          </a:p>
          <a:p>
            <a:r>
              <a:rPr lang="en-US" dirty="0" smtClean="0"/>
              <a:t>Congressional contact form required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35117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C000"/>
                </a:solidFill>
              </a:rPr>
              <a:t>Gifts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Outside sources</a:t>
            </a:r>
          </a:p>
          <a:p>
            <a:r>
              <a:rPr lang="en-US" dirty="0"/>
              <a:t>Between </a:t>
            </a:r>
            <a:r>
              <a:rPr lang="en-US" dirty="0" smtClean="0"/>
              <a:t>employees</a:t>
            </a:r>
          </a:p>
          <a:p>
            <a:r>
              <a:rPr lang="en-US" dirty="0" smtClean="0"/>
              <a:t>What about contests?</a:t>
            </a:r>
          </a:p>
          <a:p>
            <a:pPr lvl="1"/>
            <a:r>
              <a:rPr lang="en-US" dirty="0" smtClean="0"/>
              <a:t>Only if open to the general public.</a:t>
            </a:r>
          </a:p>
          <a:p>
            <a:pPr lvl="2"/>
            <a:r>
              <a:rPr lang="en-US" dirty="0" smtClean="0"/>
              <a:t>What if entered in drawing as part of registration fee to attend conference?</a:t>
            </a:r>
          </a:p>
          <a:p>
            <a:pPr lvl="2"/>
            <a:r>
              <a:rPr lang="en-US" dirty="0" smtClean="0"/>
              <a:t>What if purchasing above given amount makes employee eligible?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3215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C000"/>
                </a:solidFill>
              </a:rPr>
              <a:t>Gifts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As a member of the American Society of Professional Office Professionals, you receive an email (@ars.usda.gov) inviting you to participate in a survey.</a:t>
            </a:r>
          </a:p>
          <a:p>
            <a:endParaRPr lang="en-US" dirty="0"/>
          </a:p>
          <a:p>
            <a:r>
              <a:rPr lang="en-US" dirty="0" smtClean="0"/>
              <a:t>If you complete the survey, you will be entered in a drawing for a </a:t>
            </a:r>
            <a:r>
              <a:rPr lang="en-US" dirty="0" smtClean="0">
                <a:solidFill>
                  <a:srgbClr val="00B050"/>
                </a:solidFill>
              </a:rPr>
              <a:t>CASH</a:t>
            </a:r>
            <a:r>
              <a:rPr lang="en-US" dirty="0" smtClean="0"/>
              <a:t> prize.</a:t>
            </a:r>
          </a:p>
          <a:p>
            <a:endParaRPr lang="en-US" dirty="0"/>
          </a:p>
          <a:p>
            <a:r>
              <a:rPr lang="en-US" dirty="0" smtClean="0"/>
              <a:t>Can you accept if your name is drawn?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29663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Those invited to continue after screening will be offered (upon completion):</a:t>
            </a:r>
          </a:p>
          <a:p>
            <a:pPr lvl="0"/>
            <a:r>
              <a:rPr lang="en-US" dirty="0"/>
              <a:t>A </a:t>
            </a:r>
            <a:r>
              <a:rPr lang="en-US" b="1" dirty="0"/>
              <a:t>$30 USD (22 EUR/18 GBP) equivalent Amazon e-gift certificate</a:t>
            </a:r>
            <a:endParaRPr lang="en-US" dirty="0"/>
          </a:p>
          <a:p>
            <a:pPr lvl="0"/>
            <a:r>
              <a:rPr lang="en-US" dirty="0"/>
              <a:t>Your honorarium may also be used to support </a:t>
            </a:r>
            <a:r>
              <a:rPr lang="en-US" u="sng" dirty="0">
                <a:hlinkClick r:id="rId2"/>
              </a:rPr>
              <a:t>our donations program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656102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C000"/>
                </a:solidFill>
              </a:rPr>
              <a:t>CFC and Fundraising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CFC is the </a:t>
            </a:r>
            <a:r>
              <a:rPr lang="en-US" i="1" u="sng" dirty="0" smtClean="0"/>
              <a:t>only</a:t>
            </a:r>
            <a:r>
              <a:rPr lang="en-US" dirty="0" smtClean="0"/>
              <a:t> authorized fundraising activity </a:t>
            </a:r>
          </a:p>
          <a:p>
            <a:pPr lvl="1"/>
            <a:r>
              <a:rPr lang="en-US" dirty="0" smtClean="0"/>
              <a:t>Exceptions may be authorized by OPM</a:t>
            </a:r>
          </a:p>
          <a:p>
            <a:pPr lvl="1"/>
            <a:r>
              <a:rPr lang="en-US" dirty="0" smtClean="0"/>
              <a:t>Exclusions </a:t>
            </a:r>
          </a:p>
          <a:p>
            <a:pPr lvl="2"/>
            <a:r>
              <a:rPr lang="en-US" dirty="0" smtClean="0"/>
              <a:t>Emergencies and disasters</a:t>
            </a:r>
          </a:p>
          <a:p>
            <a:pPr lvl="2"/>
            <a:r>
              <a:rPr lang="en-US" dirty="0" smtClean="0"/>
              <a:t>For benefit of employees through approved organization</a:t>
            </a:r>
          </a:p>
          <a:p>
            <a:pPr lvl="2"/>
            <a:r>
              <a:rPr lang="en-US" dirty="0" smtClean="0"/>
              <a:t>Child care centers at Federal facilities</a:t>
            </a:r>
          </a:p>
          <a:p>
            <a:pPr lvl="1"/>
            <a:r>
              <a:rPr lang="en-US" dirty="0" smtClean="0"/>
              <a:t>In-kind collections allowed</a:t>
            </a:r>
          </a:p>
          <a:p>
            <a:pPr marL="548640" lvl="2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60805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C000"/>
                </a:solidFill>
              </a:rPr>
              <a:t>CFC and Fundraising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Questions:</a:t>
            </a:r>
          </a:p>
          <a:p>
            <a:endParaRPr lang="en-US" dirty="0"/>
          </a:p>
          <a:p>
            <a:pPr lvl="1"/>
            <a:r>
              <a:rPr lang="en-US" dirty="0" smtClean="0"/>
              <a:t>Is it permissible to hold a bake sale, silent auction, or similar activity to raise funds for CFC? </a:t>
            </a:r>
            <a:endParaRPr lang="en-US" dirty="0"/>
          </a:p>
          <a:p>
            <a:pPr lvl="2"/>
            <a:r>
              <a:rPr lang="en-US" dirty="0" smtClean="0"/>
              <a:t>Yes, items must be voluntarily donated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4153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C000"/>
                </a:solidFill>
              </a:rPr>
              <a:t>How about…</a:t>
            </a:r>
            <a:endParaRPr lang="en-US" dirty="0">
              <a:solidFill>
                <a:srgbClr val="FFC000"/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1872" y="1860331"/>
            <a:ext cx="3199763" cy="4351338"/>
          </a:xfrm>
        </p:spPr>
      </p:pic>
      <p:sp>
        <p:nvSpPr>
          <p:cNvPr id="6" name="Rectangle 5"/>
          <p:cNvSpPr/>
          <p:nvPr/>
        </p:nvSpPr>
        <p:spPr>
          <a:xfrm>
            <a:off x="4918841" y="2207172"/>
            <a:ext cx="6180083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holding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 contest for CFC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that requires contribution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to participate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b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No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contribution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may not be required or “expected”</a:t>
            </a:r>
          </a:p>
        </p:txBody>
      </p:sp>
    </p:spTree>
    <p:extLst>
      <p:ext uri="{BB962C8B-B14F-4D97-AF65-F5344CB8AC3E}">
        <p14:creationId xmlns:p14="http://schemas.microsoft.com/office/powerpoint/2010/main" val="345437513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C000"/>
                </a:solidFill>
              </a:rPr>
              <a:t>Fundraising (other than CFC)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Prohibited activities (not exhaustive)</a:t>
            </a:r>
          </a:p>
          <a:p>
            <a:pPr lvl="1"/>
            <a:r>
              <a:rPr lang="en-US" dirty="0" smtClean="0"/>
              <a:t>Raffles</a:t>
            </a:r>
          </a:p>
          <a:p>
            <a:pPr lvl="1"/>
            <a:r>
              <a:rPr lang="en-US" dirty="0" smtClean="0"/>
              <a:t>Lotteries</a:t>
            </a:r>
          </a:p>
          <a:p>
            <a:pPr lvl="1"/>
            <a:r>
              <a:rPr lang="en-US" dirty="0" smtClean="0"/>
              <a:t>Bake sales</a:t>
            </a:r>
          </a:p>
          <a:p>
            <a:pPr lvl="1"/>
            <a:r>
              <a:rPr lang="en-US" dirty="0" smtClean="0"/>
              <a:t>Not even GS cookies</a:t>
            </a:r>
          </a:p>
          <a:p>
            <a:pPr lvl="1"/>
            <a:r>
              <a:rPr lang="en-US" dirty="0" smtClean="0"/>
              <a:t>Use of official title or position in personal capacity activities</a:t>
            </a:r>
          </a:p>
          <a:p>
            <a:pPr lvl="1"/>
            <a:r>
              <a:rPr lang="en-US" dirty="0" smtClean="0"/>
              <a:t>Gambling – sports pools, </a:t>
            </a:r>
            <a:r>
              <a:rPr lang="en-US" dirty="0" err="1" smtClean="0"/>
              <a:t>etc</a:t>
            </a:r>
            <a:r>
              <a:rPr lang="en-US" dirty="0" smtClean="0"/>
              <a:t> – DON”T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55703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C000"/>
                </a:solidFill>
              </a:rPr>
              <a:t>Endorsements </a:t>
            </a:r>
            <a:r>
              <a:rPr lang="en-US" sz="2800" dirty="0" smtClean="0">
                <a:solidFill>
                  <a:srgbClr val="FFC000"/>
                </a:solidFill>
              </a:rPr>
              <a:t>(5 CFR 2635.702(c))</a:t>
            </a:r>
            <a:endParaRPr lang="en-US" sz="2800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DON’T</a:t>
            </a:r>
          </a:p>
          <a:p>
            <a:endParaRPr lang="en-US" dirty="0"/>
          </a:p>
          <a:p>
            <a:r>
              <a:rPr lang="en-US" dirty="0" smtClean="0"/>
              <a:t>Be aware of appearance of endorsement or preferential treatment</a:t>
            </a:r>
          </a:p>
          <a:p>
            <a:pPr lvl="1"/>
            <a:r>
              <a:rPr lang="en-US" dirty="0" smtClean="0"/>
              <a:t>Do you check manuscripts for disclaimer per 152.1?</a:t>
            </a:r>
          </a:p>
          <a:p>
            <a:pPr lvl="1"/>
            <a:r>
              <a:rPr lang="en-US" dirty="0" smtClean="0"/>
              <a:t>Do you look for trade names in 425s?</a:t>
            </a:r>
          </a:p>
          <a:p>
            <a:pPr lvl="1"/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7000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6858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solidFill>
                  <a:srgbClr val="FFFF00"/>
                </a:solidFill>
              </a:rPr>
              <a:t>Do you recognize this person?</a:t>
            </a:r>
            <a:br>
              <a:rPr lang="en-US" dirty="0" smtClean="0">
                <a:solidFill>
                  <a:srgbClr val="FFFF00"/>
                </a:solidFill>
              </a:rPr>
            </a:br>
            <a:r>
              <a:rPr lang="en-US" sz="3100" dirty="0" smtClean="0">
                <a:solidFill>
                  <a:srgbClr val="FFFF00"/>
                </a:solidFill>
              </a:rPr>
              <a:t>(hint: not your DAEA)</a:t>
            </a:r>
            <a:endParaRPr lang="en-US" sz="3100" dirty="0">
              <a:solidFill>
                <a:srgbClr val="FFFF00"/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8600" y="2590801"/>
            <a:ext cx="4029274" cy="3223419"/>
          </a:xfrm>
        </p:spPr>
      </p:pic>
      <p:sp>
        <p:nvSpPr>
          <p:cNvPr id="3" name="TextBox 2"/>
          <p:cNvSpPr txBox="1"/>
          <p:nvPr/>
        </p:nvSpPr>
        <p:spPr>
          <a:xfrm>
            <a:off x="1594884" y="6254751"/>
            <a:ext cx="80169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Question: What is a DAEA???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6343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C000"/>
                </a:solidFill>
              </a:rPr>
              <a:t>Endorsements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Question:</a:t>
            </a:r>
          </a:p>
          <a:p>
            <a:endParaRPr lang="en-US" dirty="0"/>
          </a:p>
          <a:p>
            <a:pPr lvl="1"/>
            <a:r>
              <a:rPr lang="en-US" dirty="0" smtClean="0"/>
              <a:t>An instrument company wants to come to an SY’s lab and photograph their instrument for use in a company calendar.  OK?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6143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C000"/>
                </a:solidFill>
              </a:rPr>
              <a:t>Use of appropriations and GOV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Official purposes ONLY</a:t>
            </a:r>
          </a:p>
          <a:p>
            <a:endParaRPr lang="en-US" dirty="0" smtClean="0"/>
          </a:p>
          <a:p>
            <a:r>
              <a:rPr lang="en-US" dirty="0" smtClean="0"/>
              <a:t>Does not include:</a:t>
            </a:r>
          </a:p>
          <a:p>
            <a:pPr lvl="1"/>
            <a:r>
              <a:rPr lang="en-US" dirty="0" smtClean="0"/>
              <a:t>Personal use</a:t>
            </a:r>
          </a:p>
          <a:p>
            <a:pPr lvl="1"/>
            <a:r>
              <a:rPr lang="en-US" dirty="0" smtClean="0"/>
              <a:t>Personal comfort</a:t>
            </a:r>
          </a:p>
          <a:p>
            <a:pPr lvl="1"/>
            <a:r>
              <a:rPr lang="en-US" dirty="0" smtClean="0"/>
              <a:t>Personal benefit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74762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C000"/>
                </a:solidFill>
              </a:rPr>
              <a:t>Use of Letterhead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Letters of support for:</a:t>
            </a:r>
          </a:p>
          <a:p>
            <a:r>
              <a:rPr lang="en-US" dirty="0" smtClean="0"/>
              <a:t>Proposals by colleagues</a:t>
            </a:r>
          </a:p>
          <a:p>
            <a:pPr lvl="1"/>
            <a:r>
              <a:rPr lang="en-US" dirty="0" smtClean="0"/>
              <a:t>Cannot provide letter of support to Federal funding agency (</a:t>
            </a:r>
            <a:r>
              <a:rPr lang="en-US" dirty="0" err="1" smtClean="0"/>
              <a:t>eg</a:t>
            </a:r>
            <a:r>
              <a:rPr lang="en-US" dirty="0" smtClean="0"/>
              <a:t> NIFA, NSF)</a:t>
            </a:r>
          </a:p>
          <a:p>
            <a:pPr lvl="1"/>
            <a:r>
              <a:rPr lang="en-US" dirty="0" smtClean="0"/>
              <a:t>This is different than a letter of collaboration</a:t>
            </a:r>
          </a:p>
          <a:p>
            <a:r>
              <a:rPr lang="en-US" dirty="0" smtClean="0"/>
              <a:t>Immigration applications</a:t>
            </a:r>
          </a:p>
          <a:p>
            <a:pPr lvl="1"/>
            <a:r>
              <a:rPr lang="en-US" dirty="0" smtClean="0"/>
              <a:t>Knowledge of individual gained from interactions in official capacity</a:t>
            </a:r>
          </a:p>
          <a:p>
            <a:pPr lvl="1"/>
            <a:r>
              <a:rPr lang="en-US" dirty="0" smtClean="0"/>
              <a:t>Employee must control content – cannot simply sign draft provided to them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6507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C000"/>
                </a:solidFill>
              </a:rPr>
              <a:t>Use of Letterhead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Prohibited</a:t>
            </a:r>
            <a:r>
              <a:rPr lang="en-US" dirty="0" smtClean="0"/>
              <a:t> uses of letterhead or official title</a:t>
            </a:r>
          </a:p>
          <a:p>
            <a:pPr lvl="1"/>
            <a:r>
              <a:rPr lang="en-US" dirty="0" smtClean="0"/>
              <a:t>Recommendation for personal friend or relative</a:t>
            </a:r>
          </a:p>
          <a:p>
            <a:pPr lvl="1"/>
            <a:r>
              <a:rPr lang="en-US" dirty="0" smtClean="0"/>
              <a:t>Recommending a colleague for tenure</a:t>
            </a:r>
          </a:p>
          <a:p>
            <a:pPr lvl="2"/>
            <a:r>
              <a:rPr lang="en-US" dirty="0" smtClean="0"/>
              <a:t>Can provide evaluation of credentials and do not make recommendation, University must request in writing first</a:t>
            </a:r>
          </a:p>
          <a:p>
            <a:pPr lvl="1"/>
            <a:r>
              <a:rPr lang="en-US" dirty="0" smtClean="0"/>
              <a:t>Recommendation for contractor, vendor, or supplier of food or goods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50868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C000"/>
                </a:solidFill>
              </a:rPr>
              <a:t>Use of Government IT and email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ARS email for official business</a:t>
            </a:r>
          </a:p>
          <a:p>
            <a:pPr lvl="1"/>
            <a:r>
              <a:rPr lang="en-US" dirty="0" smtClean="0"/>
              <a:t>Remember, when you use official email </a:t>
            </a:r>
            <a:r>
              <a:rPr lang="en-US" dirty="0" smtClean="0">
                <a:solidFill>
                  <a:srgbClr val="00B050"/>
                </a:solidFill>
              </a:rPr>
              <a:t>you are speaking for USDA</a:t>
            </a:r>
          </a:p>
          <a:p>
            <a:r>
              <a:rPr lang="en-US" dirty="0" smtClean="0"/>
              <a:t>Do not use for political endorsements or other activities prohibited by Hatch Act</a:t>
            </a:r>
          </a:p>
          <a:p>
            <a:r>
              <a:rPr lang="en-US" dirty="0" smtClean="0"/>
              <a:t>Personal business or pornography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NO</a:t>
            </a:r>
            <a:r>
              <a:rPr lang="en-US" dirty="0" smtClean="0"/>
              <a:t> – Need I say more?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97040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C000"/>
                </a:solidFill>
              </a:rPr>
              <a:t>Travel funded by Outside Sources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Employee cannot request or solicit!</a:t>
            </a:r>
          </a:p>
          <a:p>
            <a:r>
              <a:rPr lang="en-US" dirty="0" smtClean="0"/>
              <a:t>Two levels of approval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Normal supervisory for participation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Ethics analysis (required by authority to accept)</a:t>
            </a:r>
          </a:p>
          <a:p>
            <a:pPr lvl="2"/>
            <a:r>
              <a:rPr lang="en-US" dirty="0" smtClean="0"/>
              <a:t>DAEA</a:t>
            </a:r>
          </a:p>
          <a:p>
            <a:pPr lvl="2"/>
            <a:r>
              <a:rPr lang="en-US" dirty="0" smtClean="0"/>
              <a:t>AD-1101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3658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How can we help you?</a:t>
            </a:r>
            <a:endParaRPr lang="en-US" dirty="0">
              <a:solidFill>
                <a:srgbClr val="FFFF00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5773" y="1961546"/>
            <a:ext cx="4362450" cy="380047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659467" y="6096000"/>
            <a:ext cx="42761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www.ethics.usda.gov/science/</a:t>
            </a:r>
            <a:endParaRPr lang="en-US" sz="2400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8521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Ethics?! Me?!</a:t>
            </a:r>
            <a:endParaRPr lang="en-US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Topics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Hatch Act</a:t>
            </a:r>
          </a:p>
          <a:p>
            <a:pPr lvl="1"/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Lobbying</a:t>
            </a:r>
          </a:p>
          <a:p>
            <a:pPr lvl="1"/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Gifts</a:t>
            </a:r>
          </a:p>
          <a:p>
            <a:pPr lvl="1"/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CFC and fundraising</a:t>
            </a:r>
          </a:p>
          <a:p>
            <a:pPr lvl="1"/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Endorsements</a:t>
            </a:r>
          </a:p>
          <a:p>
            <a:pPr lvl="1"/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Use of appropriated funds and GOV</a:t>
            </a:r>
          </a:p>
          <a:p>
            <a:pPr lvl="1"/>
            <a:r>
              <a:rPr lang="en-US" dirty="0"/>
              <a:t>Official </a:t>
            </a:r>
            <a:r>
              <a:rPr lang="en-US" dirty="0" smtClean="0"/>
              <a:t>letterhead</a:t>
            </a:r>
            <a:endParaRPr lang="en-US" dirty="0"/>
          </a:p>
          <a:p>
            <a:pPr lvl="1"/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Use of gov’t IT resources &amp; email</a:t>
            </a:r>
          </a:p>
          <a:p>
            <a:pPr lvl="1"/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Outside funded travel – ethics analysis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76636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FF00"/>
                </a:solidFill>
              </a:rPr>
              <a:t>Government </a:t>
            </a:r>
            <a:r>
              <a:rPr lang="en-US" dirty="0" smtClean="0">
                <a:solidFill>
                  <a:srgbClr val="FFFF00"/>
                </a:solidFill>
              </a:rPr>
              <a:t>Ethics </a:t>
            </a:r>
            <a:r>
              <a:rPr lang="en-US" sz="4000" dirty="0">
                <a:solidFill>
                  <a:srgbClr val="FFFF00"/>
                </a:solidFill>
              </a:rPr>
              <a:t>5 CFR Part 2635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i="1" dirty="0"/>
              <a:t>compliance-based system</a:t>
            </a:r>
            <a:r>
              <a:rPr lang="en-US" dirty="0"/>
              <a:t> of specific employee conduct rules meant to </a:t>
            </a:r>
            <a:r>
              <a:rPr lang="en-US" i="1" dirty="0"/>
              <a:t>prevent</a:t>
            </a:r>
            <a:r>
              <a:rPr lang="en-US" dirty="0"/>
              <a:t> employees from misusing their Federal positions or authority in order specifically to benefit themselves or anyone else other than the American public as a whole.</a:t>
            </a:r>
          </a:p>
        </p:txBody>
      </p:sp>
    </p:spTree>
    <p:extLst>
      <p:ext uri="{BB962C8B-B14F-4D97-AF65-F5344CB8AC3E}">
        <p14:creationId xmlns:p14="http://schemas.microsoft.com/office/powerpoint/2010/main" val="4211477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solidFill>
                  <a:srgbClr val="FFFF00"/>
                </a:solidFill>
              </a:rPr>
              <a:t>Standards of Ethical Conduct</a:t>
            </a:r>
            <a:r>
              <a:rPr lang="en-US" b="1" dirty="0">
                <a:solidFill>
                  <a:srgbClr val="FFFF00"/>
                </a:solidFill>
              </a:rPr>
              <a:t/>
            </a:r>
            <a:br>
              <a:rPr lang="en-US" b="1" dirty="0">
                <a:solidFill>
                  <a:srgbClr val="FFFF00"/>
                </a:solidFill>
              </a:rPr>
            </a:br>
            <a:endParaRPr lang="en-US" sz="3100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dirty="0"/>
              <a:t>Gifts from outside sources &amp; from employees;</a:t>
            </a:r>
          </a:p>
          <a:p>
            <a:pPr lvl="0"/>
            <a:r>
              <a:rPr lang="en-US" dirty="0"/>
              <a:t>Conflicting financial interests;</a:t>
            </a:r>
          </a:p>
          <a:p>
            <a:pPr lvl="0"/>
            <a:r>
              <a:rPr lang="en-US" dirty="0"/>
              <a:t>Loss of Impartiality;</a:t>
            </a:r>
          </a:p>
          <a:p>
            <a:pPr lvl="0"/>
            <a:r>
              <a:rPr lang="en-US" dirty="0"/>
              <a:t>Negotiating for Non-Federal Employment;</a:t>
            </a:r>
          </a:p>
          <a:p>
            <a:pPr lvl="0"/>
            <a:r>
              <a:rPr lang="en-US" dirty="0"/>
              <a:t>Misuse of Official Position;</a:t>
            </a:r>
          </a:p>
          <a:p>
            <a:pPr lvl="0"/>
            <a:r>
              <a:rPr lang="en-US" dirty="0"/>
              <a:t>Outside Activities — Fundraising; Outside Employment; Teaching, Speaking, Writing; providing Expert Testimony.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50576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C000"/>
                </a:solidFill>
              </a:rPr>
              <a:t>You must remember this…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you do something in </a:t>
            </a:r>
            <a:r>
              <a:rPr lang="en-US" i="1" dirty="0" smtClean="0"/>
              <a:t>official capacity</a:t>
            </a:r>
            <a:r>
              <a:rPr lang="en-US" dirty="0" smtClean="0"/>
              <a:t> (on duty), </a:t>
            </a:r>
            <a:r>
              <a:rPr lang="en-US" dirty="0" smtClean="0">
                <a:solidFill>
                  <a:srgbClr val="00B050"/>
                </a:solidFill>
              </a:rPr>
              <a:t>you are representing the US Department of Agriculture.</a:t>
            </a:r>
            <a:endParaRPr lang="en-US" dirty="0" smtClean="0"/>
          </a:p>
          <a:p>
            <a:r>
              <a:rPr lang="en-US" dirty="0" smtClean="0"/>
              <a:t>That includes emails, letters, conversations, actions, etc.</a:t>
            </a:r>
          </a:p>
          <a:p>
            <a:r>
              <a:rPr lang="en-US" dirty="0" smtClean="0"/>
              <a:t>Actions </a:t>
            </a:r>
            <a:r>
              <a:rPr lang="en-US" i="1" dirty="0" smtClean="0"/>
              <a:t>and</a:t>
            </a:r>
            <a:r>
              <a:rPr lang="en-US" dirty="0" smtClean="0"/>
              <a:t> appearances</a:t>
            </a:r>
          </a:p>
          <a:p>
            <a:pPr lvl="1"/>
            <a:r>
              <a:rPr lang="en-US" dirty="0" smtClean="0"/>
              <a:t>“an employee shall not use or permit the use…in a manner that could be reasonably construed to imply…”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5855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>
              <a:defRPr/>
            </a:pPr>
            <a:r>
              <a:rPr lang="en-US" dirty="0" smtClean="0">
                <a:solidFill>
                  <a:srgbClr val="FFFF00"/>
                </a:solidFill>
              </a:rPr>
              <a:t>We’re here to help!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371600"/>
            <a:ext cx="8229600" cy="4648200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en-US" dirty="0" smtClean="0"/>
              <a:t>USDA Office of Ethics </a:t>
            </a:r>
          </a:p>
          <a:p>
            <a:pPr lvl="1">
              <a:defRPr/>
            </a:pPr>
            <a:r>
              <a:rPr lang="en-US" u="sng" dirty="0">
                <a:solidFill>
                  <a:srgbClr val="00B050"/>
                </a:solidFill>
                <a:hlinkClick r:id="rId3"/>
              </a:rPr>
              <a:t>http://ethics.usda.gov/science</a:t>
            </a:r>
            <a:r>
              <a:rPr lang="en-US" u="sng" dirty="0" smtClean="0">
                <a:solidFill>
                  <a:srgbClr val="00B050"/>
                </a:solidFill>
                <a:hlinkClick r:id="rId3"/>
              </a:rPr>
              <a:t>/</a:t>
            </a:r>
            <a:endParaRPr lang="en-US" u="sng" dirty="0" smtClean="0">
              <a:solidFill>
                <a:srgbClr val="00B050"/>
              </a:solidFill>
            </a:endParaRPr>
          </a:p>
          <a:p>
            <a:pPr lvl="1">
              <a:defRPr/>
            </a:pPr>
            <a:r>
              <a:rPr lang="en-US" dirty="0" smtClean="0"/>
              <a:t>Sue Prada, Ethics Specialist</a:t>
            </a:r>
          </a:p>
          <a:p>
            <a:pPr eaLnBrk="1" hangingPunct="1">
              <a:defRPr/>
            </a:pPr>
            <a:r>
              <a:rPr lang="en-US" dirty="0" smtClean="0"/>
              <a:t>MWA ethics contacts</a:t>
            </a:r>
          </a:p>
          <a:p>
            <a:pPr lvl="1">
              <a:defRPr/>
            </a:pPr>
            <a:r>
              <a:rPr lang="en-US" dirty="0" smtClean="0"/>
              <a:t>JL Willett</a:t>
            </a:r>
          </a:p>
          <a:p>
            <a:pPr lvl="1">
              <a:defRPr/>
            </a:pPr>
            <a:r>
              <a:rPr lang="en-US" dirty="0" smtClean="0"/>
              <a:t>Kathy S. Jones</a:t>
            </a:r>
          </a:p>
          <a:p>
            <a:pPr>
              <a:defRPr/>
            </a:pPr>
            <a:r>
              <a:rPr lang="en-US" dirty="0" smtClean="0"/>
              <a:t>Guidance</a:t>
            </a:r>
          </a:p>
          <a:p>
            <a:pPr lvl="1">
              <a:defRPr/>
            </a:pPr>
            <a:r>
              <a:rPr lang="en-US" dirty="0" smtClean="0"/>
              <a:t>09-1 Ethics Issues Related to USDA Scientists</a:t>
            </a:r>
          </a:p>
          <a:p>
            <a:pPr lvl="1">
              <a:defRPr/>
            </a:pPr>
            <a:r>
              <a:rPr lang="en-US" dirty="0" smtClean="0"/>
              <a:t>04-2 Adjunct Professors</a:t>
            </a:r>
          </a:p>
          <a:p>
            <a:pPr lvl="1">
              <a:defRPr/>
            </a:pPr>
            <a:r>
              <a:rPr lang="en-US" dirty="0" smtClean="0"/>
              <a:t>00-1 Participation in Non-Federal Organizations</a:t>
            </a:r>
          </a:p>
          <a:p>
            <a:pPr lvl="1">
              <a:defRPr/>
            </a:pPr>
            <a:r>
              <a:rPr lang="en-US" dirty="0" smtClean="0"/>
              <a:t>And more!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70285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C000"/>
                </a:solidFill>
              </a:rPr>
              <a:t>Hatch Act </a:t>
            </a:r>
            <a:r>
              <a:rPr lang="en-US" sz="2800" dirty="0" smtClean="0">
                <a:solidFill>
                  <a:srgbClr val="FFC000"/>
                </a:solidFill>
              </a:rPr>
              <a:t>(www.osc.gov/hatchact.htm)</a:t>
            </a:r>
            <a:endParaRPr lang="en-US" sz="2800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92D050"/>
                </a:solidFill>
              </a:rPr>
              <a:t>What is </a:t>
            </a:r>
            <a:r>
              <a:rPr lang="en-US" dirty="0" smtClean="0">
                <a:solidFill>
                  <a:srgbClr val="92D050"/>
                </a:solidFill>
              </a:rPr>
              <a:t>the Hatch </a:t>
            </a:r>
            <a:r>
              <a:rPr lang="en-US" dirty="0">
                <a:solidFill>
                  <a:srgbClr val="92D050"/>
                </a:solidFill>
              </a:rPr>
              <a:t>Act?</a:t>
            </a:r>
          </a:p>
          <a:p>
            <a:pPr lvl="1"/>
            <a:r>
              <a:rPr lang="en-US" dirty="0"/>
              <a:t>Rules and regulations covering Political Activity by Federal employees. (5 CFR 734)</a:t>
            </a:r>
          </a:p>
          <a:p>
            <a:endParaRPr lang="en-US" dirty="0" smtClean="0">
              <a:solidFill>
                <a:srgbClr val="92D050"/>
              </a:solidFill>
            </a:endParaRPr>
          </a:p>
          <a:p>
            <a:r>
              <a:rPr lang="en-US" dirty="0" smtClean="0">
                <a:solidFill>
                  <a:srgbClr val="92D050"/>
                </a:solidFill>
              </a:rPr>
              <a:t>Who is covered?</a:t>
            </a:r>
          </a:p>
          <a:p>
            <a:pPr lvl="1"/>
            <a:r>
              <a:rPr lang="en-US" dirty="0" smtClean="0"/>
              <a:t>In general, all employees are covered</a:t>
            </a:r>
          </a:p>
          <a:p>
            <a:pPr lvl="1"/>
            <a:endParaRPr lang="en-US" dirty="0"/>
          </a:p>
          <a:p>
            <a:r>
              <a:rPr lang="en-US" dirty="0" smtClean="0">
                <a:solidFill>
                  <a:srgbClr val="92D050"/>
                </a:solidFill>
              </a:rPr>
              <a:t>Permitted and Prohibited activities</a:t>
            </a:r>
            <a:endParaRPr lang="en-US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05538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C000"/>
                </a:solidFill>
              </a:rPr>
              <a:t>Hatch Act (cont.)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Permitted activities (not exhaustive)</a:t>
            </a:r>
          </a:p>
          <a:p>
            <a:pPr lvl="1"/>
            <a:r>
              <a:rPr lang="en-US" dirty="0" smtClean="0">
                <a:solidFill>
                  <a:srgbClr val="00B050"/>
                </a:solidFill>
              </a:rPr>
              <a:t>Engage in </a:t>
            </a:r>
            <a:r>
              <a:rPr lang="en-US" dirty="0" smtClean="0"/>
              <a:t>partisan political management and campaigns</a:t>
            </a:r>
          </a:p>
          <a:p>
            <a:pPr lvl="2"/>
            <a:r>
              <a:rPr lang="en-US" dirty="0" smtClean="0"/>
              <a:t>Register and vote as they please</a:t>
            </a:r>
          </a:p>
          <a:p>
            <a:pPr lvl="2"/>
            <a:r>
              <a:rPr lang="en-US" dirty="0" smtClean="0"/>
              <a:t>Join and be active in political rallies and meetings</a:t>
            </a:r>
          </a:p>
          <a:p>
            <a:pPr lvl="2"/>
            <a:r>
              <a:rPr lang="en-US" dirty="0" smtClean="0"/>
              <a:t>Volunteer to work on a partisan campaign</a:t>
            </a:r>
          </a:p>
          <a:p>
            <a:pPr lvl="2"/>
            <a:r>
              <a:rPr lang="en-US" dirty="0" smtClean="0"/>
              <a:t>Express their opinions about candidates and issues</a:t>
            </a:r>
          </a:p>
          <a:p>
            <a:pPr lvl="2"/>
            <a:r>
              <a:rPr lang="en-US" dirty="0" smtClean="0"/>
              <a:t>Assist in voter registration drives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76386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View">
  <a:themeElements>
    <a:clrScheme name="View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B4B30"/>
      </a:accent2>
      <a:accent3>
        <a:srgbClr val="B5AE53"/>
      </a:accent3>
      <a:accent4>
        <a:srgbClr val="6F6A7A"/>
      </a:accent4>
      <a:accent5>
        <a:srgbClr val="E8B54D"/>
      </a:accent5>
      <a:accent6>
        <a:srgbClr val="8A7952"/>
      </a:accent6>
      <a:hlink>
        <a:srgbClr val="9F9F0B"/>
      </a:hlink>
      <a:folHlink>
        <a:srgbClr val="B2B2B2"/>
      </a:folHlink>
    </a:clrScheme>
    <a:fontScheme name="View">
      <a:majorFont>
        <a:latin typeface="Century Schoolbook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iew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3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3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View" id="{BA0EB5A6-F2D4-4F82-977B-64ADEE4A2A69}" vid="{3866257B-E5CE-4C43-9210-F2DE76BE10B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5101</TotalTime>
  <Words>1099</Words>
  <Application>Microsoft Office PowerPoint</Application>
  <PresentationFormat>Custom</PresentationFormat>
  <Paragraphs>181</Paragraphs>
  <Slides>26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View</vt:lpstr>
      <vt:lpstr>Ethics &amp; You</vt:lpstr>
      <vt:lpstr>Do you recognize this person? (hint: not your DAEA)</vt:lpstr>
      <vt:lpstr>Ethics?! Me?!</vt:lpstr>
      <vt:lpstr>Government Ethics 5 CFR Part 2635</vt:lpstr>
      <vt:lpstr>Standards of Ethical Conduct </vt:lpstr>
      <vt:lpstr>You must remember this…</vt:lpstr>
      <vt:lpstr>We’re here to help! </vt:lpstr>
      <vt:lpstr>Hatch Act (www.osc.gov/hatchact.htm)</vt:lpstr>
      <vt:lpstr>Hatch Act (cont.)</vt:lpstr>
      <vt:lpstr>Hatch Act (cont.)</vt:lpstr>
      <vt:lpstr>Lobbying</vt:lpstr>
      <vt:lpstr>Gifts</vt:lpstr>
      <vt:lpstr>Gifts</vt:lpstr>
      <vt:lpstr>PowerPoint Presentation</vt:lpstr>
      <vt:lpstr>CFC and Fundraising</vt:lpstr>
      <vt:lpstr>CFC and Fundraising</vt:lpstr>
      <vt:lpstr>How about…</vt:lpstr>
      <vt:lpstr>Fundraising (other than CFC)</vt:lpstr>
      <vt:lpstr>Endorsements (5 CFR 2635.702(c))</vt:lpstr>
      <vt:lpstr>Endorsements </vt:lpstr>
      <vt:lpstr>Use of appropriations and GOV</vt:lpstr>
      <vt:lpstr>Use of Letterhead</vt:lpstr>
      <vt:lpstr>Use of Letterhead</vt:lpstr>
      <vt:lpstr>Use of Government IT and email</vt:lpstr>
      <vt:lpstr>Travel funded by Outside Sources</vt:lpstr>
      <vt:lpstr>How can we help you?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JL Willett</dc:creator>
  <cp:lastModifiedBy>Lewandowski, Heather L.</cp:lastModifiedBy>
  <cp:revision>59</cp:revision>
  <cp:lastPrinted>2014-07-21T21:57:46Z</cp:lastPrinted>
  <dcterms:created xsi:type="dcterms:W3CDTF">2014-06-11T21:42:50Z</dcterms:created>
  <dcterms:modified xsi:type="dcterms:W3CDTF">2014-08-18T16:17:02Z</dcterms:modified>
</cp:coreProperties>
</file>